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21"/>
    <p:restoredTop sz="86384"/>
  </p:normalViewPr>
  <p:slideViewPr>
    <p:cSldViewPr snapToGrid="0" snapToObjects="1">
      <p:cViewPr varScale="1">
        <p:scale>
          <a:sx n="110" d="100"/>
          <a:sy n="110" d="100"/>
        </p:scale>
        <p:origin x="304" y="176"/>
      </p:cViewPr>
      <p:guideLst/>
    </p:cSldViewPr>
  </p:slideViewPr>
  <p:outlineViewPr>
    <p:cViewPr>
      <p:scale>
        <a:sx n="33" d="100"/>
        <a:sy n="33" d="100"/>
      </p:scale>
      <p:origin x="0" y="-18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7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10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2837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5687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458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9848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734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49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8696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486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07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128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231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936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809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9854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096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EB01E-86D5-344A-9C9F-2B18587D11CD}" type="datetimeFigureOut">
              <a:rPr lang="nl-NL" smtClean="0"/>
              <a:t>21-09-18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1C911-A522-A246-A33C-057A4A4CCC8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342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3.sv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01DDD-DA85-D043-A2FF-66DEC6997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>
            <a:normAutofit/>
          </a:bodyPr>
          <a:lstStyle/>
          <a:p>
            <a:r>
              <a:rPr lang="nl-NL" cap="none" dirty="0"/>
              <a:t>Dutch best </a:t>
            </a:r>
            <a:r>
              <a:rPr lang="nl-NL" cap="none" dirty="0" err="1"/>
              <a:t>practice</a:t>
            </a:r>
            <a:br>
              <a:rPr lang="nl-NL" cap="none" dirty="0"/>
            </a:br>
            <a:endParaRPr lang="nl-NL" cap="non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243973C-2C45-B94F-9631-EE09403BA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76407"/>
          </a:xfrm>
        </p:spPr>
        <p:txBody>
          <a:bodyPr>
            <a:noAutofit/>
          </a:bodyPr>
          <a:lstStyle/>
          <a:p>
            <a:r>
              <a:rPr lang="nl-NL" sz="2800" dirty="0"/>
              <a:t>Publishing metadata </a:t>
            </a:r>
            <a:r>
              <a:rPr lang="nl-NL" sz="2800" dirty="0" err="1"/>
              <a:t>about</a:t>
            </a:r>
            <a:r>
              <a:rPr lang="nl-NL" sz="2800" dirty="0"/>
              <a:t> </a:t>
            </a:r>
            <a:r>
              <a:rPr lang="nl-NL" sz="2800" dirty="0" err="1"/>
              <a:t>geographic</a:t>
            </a:r>
            <a:r>
              <a:rPr lang="nl-NL" sz="2800" dirty="0"/>
              <a:t> information as </a:t>
            </a:r>
            <a:r>
              <a:rPr lang="nl-NL" sz="2800" dirty="0" err="1"/>
              <a:t>Linked</a:t>
            </a:r>
            <a:r>
              <a:rPr lang="nl-NL" sz="2800" dirty="0"/>
              <a:t> Data</a:t>
            </a:r>
          </a:p>
          <a:p>
            <a:r>
              <a:rPr lang="nl-NL" sz="2800" dirty="0"/>
              <a:t>Marco Brattinga &amp; Ine de Visser</a:t>
            </a:r>
          </a:p>
        </p:txBody>
      </p:sp>
    </p:spTree>
    <p:extLst>
      <p:ext uri="{BB962C8B-B14F-4D97-AF65-F5344CB8AC3E}">
        <p14:creationId xmlns:p14="http://schemas.microsoft.com/office/powerpoint/2010/main" val="3233704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387EC-7C33-5C4B-B637-57F3F4DF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APROACH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6034DF-583C-A741-83ED-98D06C80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Create</a:t>
            </a:r>
            <a:r>
              <a:rPr lang="nl-NL" b="1" dirty="0"/>
              <a:t> a SHACL model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all</a:t>
            </a:r>
            <a:r>
              <a:rPr lang="nl-NL" b="1" dirty="0"/>
              <a:t> </a:t>
            </a:r>
            <a:r>
              <a:rPr lang="nl-NL" b="1" dirty="0" err="1"/>
              <a:t>standards</a:t>
            </a:r>
            <a:endParaRPr lang="nl-NL" b="1" dirty="0"/>
          </a:p>
          <a:p>
            <a:pPr lvl="1"/>
            <a:r>
              <a:rPr lang="nl-NL" b="1" dirty="0"/>
              <a:t>DCAT, DCAT-AP-EU, </a:t>
            </a:r>
            <a:r>
              <a:rPr lang="nl-NL" b="1" dirty="0" err="1"/>
              <a:t>GeoDCAT</a:t>
            </a:r>
            <a:r>
              <a:rPr lang="nl-NL" b="1" dirty="0"/>
              <a:t>-AP</a:t>
            </a:r>
          </a:p>
          <a:p>
            <a:pPr lvl="1"/>
            <a:r>
              <a:rPr lang="nl-NL" b="1" dirty="0" err="1"/>
              <a:t>Inspire</a:t>
            </a:r>
            <a:r>
              <a:rPr lang="nl-NL" b="1" dirty="0"/>
              <a:t> Technical </a:t>
            </a:r>
            <a:r>
              <a:rPr lang="nl-NL" b="1" dirty="0" err="1"/>
              <a:t>guidelines</a:t>
            </a:r>
            <a:r>
              <a:rPr lang="nl-NL" b="1" dirty="0"/>
              <a:t>, Dutch MD profile</a:t>
            </a:r>
          </a:p>
          <a:p>
            <a:pPr lvl="1"/>
            <a:endParaRPr lang="nl-NL" b="1" dirty="0"/>
          </a:p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Compare</a:t>
            </a:r>
            <a:r>
              <a:rPr lang="nl-NL" b="1" dirty="0"/>
              <a:t> </a:t>
            </a:r>
            <a:r>
              <a:rPr lang="nl-NL" b="1" dirty="0" err="1"/>
              <a:t>standards</a:t>
            </a:r>
            <a:r>
              <a:rPr lang="nl-NL" b="1" dirty="0"/>
              <a:t> </a:t>
            </a:r>
            <a:r>
              <a:rPr lang="nl-NL" b="1" dirty="0" err="1"/>
              <a:t>by</a:t>
            </a:r>
            <a:r>
              <a:rPr lang="nl-NL" b="1" dirty="0"/>
              <a:t> </a:t>
            </a:r>
            <a:r>
              <a:rPr lang="nl-NL" b="1" dirty="0" err="1"/>
              <a:t>creating</a:t>
            </a:r>
            <a:r>
              <a:rPr lang="nl-NL" b="1" dirty="0"/>
              <a:t> links </a:t>
            </a:r>
            <a:r>
              <a:rPr lang="nl-NL" b="1" dirty="0" err="1"/>
              <a:t>between</a:t>
            </a:r>
            <a:r>
              <a:rPr lang="nl-NL" b="1" dirty="0"/>
              <a:t> </a:t>
            </a:r>
            <a:r>
              <a:rPr lang="nl-NL" b="1" dirty="0" err="1"/>
              <a:t>elements</a:t>
            </a:r>
            <a:endParaRPr lang="nl-NL" b="1" dirty="0"/>
          </a:p>
          <a:p>
            <a:pPr marL="457200" indent="-457200">
              <a:buFont typeface="+mj-lt"/>
              <a:buAutoNum type="arabicPeriod"/>
            </a:pPr>
            <a:endParaRPr lang="nl-NL" b="1" dirty="0"/>
          </a:p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Identify</a:t>
            </a:r>
            <a:r>
              <a:rPr lang="nl-NL" b="1" dirty="0"/>
              <a:t> </a:t>
            </a:r>
            <a:r>
              <a:rPr lang="nl-NL" b="1" dirty="0" err="1"/>
              <a:t>problem-areas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propose</a:t>
            </a:r>
            <a:r>
              <a:rPr lang="nl-NL" b="1" dirty="0"/>
              <a:t> </a:t>
            </a:r>
            <a:r>
              <a:rPr lang="nl-NL" b="1" dirty="0" err="1"/>
              <a:t>solutions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07182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3B8B4-2D1C-CA4E-8CA9-79D61242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SHACL</a:t>
            </a:r>
          </a:p>
        </p:txBody>
      </p:sp>
      <p:grpSp>
        <p:nvGrpSpPr>
          <p:cNvPr id="11" name="Groep 10">
            <a:extLst>
              <a:ext uri="{FF2B5EF4-FFF2-40B4-BE49-F238E27FC236}">
                <a16:creationId xmlns:a16="http://schemas.microsoft.com/office/drawing/2014/main" id="{825C21A9-EBA0-E947-AABD-9B8D844093A2}"/>
              </a:ext>
            </a:extLst>
          </p:cNvPr>
          <p:cNvGrpSpPr/>
          <p:nvPr/>
        </p:nvGrpSpPr>
        <p:grpSpPr>
          <a:xfrm>
            <a:off x="357506" y="780409"/>
            <a:ext cx="3883455" cy="3018189"/>
            <a:chOff x="357506" y="780409"/>
            <a:chExt cx="3883455" cy="3018189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919BF2CB-141D-EB4E-8B04-D9FCB28F6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506" y="780409"/>
              <a:ext cx="3883455" cy="2648857"/>
            </a:xfrm>
            <a:prstGeom prst="rect">
              <a:avLst/>
            </a:prstGeom>
          </p:spPr>
        </p:pic>
        <p:sp>
          <p:nvSpPr>
            <p:cNvPr id="5" name="Rechthoek 4">
              <a:extLst>
                <a:ext uri="{FF2B5EF4-FFF2-40B4-BE49-F238E27FC236}">
                  <a16:creationId xmlns:a16="http://schemas.microsoft.com/office/drawing/2014/main" id="{EABBEB4D-8BDF-F241-967E-BAF2BDF4E169}"/>
                </a:ext>
              </a:extLst>
            </p:cNvPr>
            <p:cNvSpPr/>
            <p:nvPr/>
          </p:nvSpPr>
          <p:spPr>
            <a:xfrm>
              <a:off x="357506" y="3429266"/>
              <a:ext cx="3520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b="1" dirty="0" err="1"/>
                <a:t>https</a:t>
              </a:r>
              <a:r>
                <a:rPr lang="nl-NL" b="1" dirty="0"/>
                <a:t>://www.w3.org/TR/</a:t>
              </a:r>
              <a:r>
                <a:rPr lang="nl-NL" b="1" dirty="0" err="1"/>
                <a:t>shacl</a:t>
              </a:r>
              <a:endParaRPr lang="nl-NL" b="1" dirty="0"/>
            </a:p>
          </p:txBody>
        </p:sp>
      </p:grpSp>
      <p:grpSp>
        <p:nvGrpSpPr>
          <p:cNvPr id="12" name="Groep 11">
            <a:extLst>
              <a:ext uri="{FF2B5EF4-FFF2-40B4-BE49-F238E27FC236}">
                <a16:creationId xmlns:a16="http://schemas.microsoft.com/office/drawing/2014/main" id="{E459F32A-6F73-BF49-BC36-0B80326CAE29}"/>
              </a:ext>
            </a:extLst>
          </p:cNvPr>
          <p:cNvGrpSpPr/>
          <p:nvPr/>
        </p:nvGrpSpPr>
        <p:grpSpPr>
          <a:xfrm>
            <a:off x="5175940" y="1422430"/>
            <a:ext cx="6330260" cy="3946427"/>
            <a:chOff x="5175940" y="1422430"/>
            <a:chExt cx="6330260" cy="3946427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E023407B-0314-B94E-BBC3-50E9C4A97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5940" y="1809535"/>
              <a:ext cx="6330260" cy="3559322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7" name="Rechthoek 6">
              <a:extLst>
                <a:ext uri="{FF2B5EF4-FFF2-40B4-BE49-F238E27FC236}">
                  <a16:creationId xmlns:a16="http://schemas.microsoft.com/office/drawing/2014/main" id="{303CE966-B8BD-6043-86DD-34CE36605A9C}"/>
                </a:ext>
              </a:extLst>
            </p:cNvPr>
            <p:cNvSpPr/>
            <p:nvPr/>
          </p:nvSpPr>
          <p:spPr>
            <a:xfrm>
              <a:off x="5175940" y="1422430"/>
              <a:ext cx="3613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b="1" dirty="0"/>
                <a:t>http://bp4mc2.org/</a:t>
              </a:r>
              <a:r>
                <a:rPr lang="nl-NL" b="1" dirty="0" err="1"/>
                <a:t>dcat</a:t>
              </a:r>
              <a:r>
                <a:rPr lang="nl-NL" b="1" dirty="0"/>
                <a:t>/</a:t>
              </a:r>
              <a:r>
                <a:rPr lang="nl-NL" b="1" dirty="0" err="1"/>
                <a:t>dcat</a:t>
              </a:r>
              <a:r>
                <a:rPr lang="nl-NL" b="1" dirty="0"/>
                <a:t>/</a:t>
              </a:r>
            </a:p>
          </p:txBody>
        </p:sp>
      </p:grpSp>
      <p:grpSp>
        <p:nvGrpSpPr>
          <p:cNvPr id="13" name="Groep 12">
            <a:extLst>
              <a:ext uri="{FF2B5EF4-FFF2-40B4-BE49-F238E27FC236}">
                <a16:creationId xmlns:a16="http://schemas.microsoft.com/office/drawing/2014/main" id="{7EFFC02A-EC30-1C4A-9AC5-09007A9F71B3}"/>
              </a:ext>
            </a:extLst>
          </p:cNvPr>
          <p:cNvGrpSpPr/>
          <p:nvPr/>
        </p:nvGrpSpPr>
        <p:grpSpPr>
          <a:xfrm>
            <a:off x="0" y="4761859"/>
            <a:ext cx="9593943" cy="2160032"/>
            <a:chOff x="0" y="4761859"/>
            <a:chExt cx="9593943" cy="2160032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09E9B35A-B951-C04B-8770-0983192761AB}"/>
                </a:ext>
              </a:extLst>
            </p:cNvPr>
            <p:cNvSpPr/>
            <p:nvPr/>
          </p:nvSpPr>
          <p:spPr>
            <a:xfrm>
              <a:off x="0" y="4761859"/>
              <a:ext cx="20217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b="1" dirty="0" err="1"/>
                <a:t>https</a:t>
              </a:r>
              <a:r>
                <a:rPr lang="nl-NL" b="1" dirty="0"/>
                <a:t>://</a:t>
              </a:r>
              <a:r>
                <a:rPr lang="nl-NL" b="1" dirty="0" err="1"/>
                <a:t>shacl.org</a:t>
              </a:r>
              <a:endParaRPr lang="nl-NL" b="1" dirty="0"/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5839C372-D4CE-114B-A0AF-F516826BDFEB}"/>
                </a:ext>
              </a:extLst>
            </p:cNvPr>
            <p:cNvSpPr/>
            <p:nvPr/>
          </p:nvSpPr>
          <p:spPr>
            <a:xfrm>
              <a:off x="4876801" y="5029593"/>
              <a:ext cx="4717142" cy="895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500828AB-D39C-FE45-B109-DEA3EFEC3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131191"/>
              <a:ext cx="95123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956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AA5BF-B329-E148-9CE6-EF41E6A6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Compare</a:t>
            </a:r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E97AC26-7D7A-F747-AAB9-C129018F8DB1}"/>
              </a:ext>
            </a:extLst>
          </p:cNvPr>
          <p:cNvSpPr/>
          <p:nvPr/>
        </p:nvSpPr>
        <p:spPr>
          <a:xfrm>
            <a:off x="246744" y="299451"/>
            <a:ext cx="6096000" cy="4202882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040"/>
              </a:lnSpc>
            </a:pP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inspire-shape:ResourceTitle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a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sh:PropertyShape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shxl:index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1;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dct:subject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inspire-concept:ResourceTitle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sh:path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dct:title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sh:name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";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rdfs:label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"Resource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"@en;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rdfs:label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"Titel van de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bron"@nl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sh:severity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sh:Violation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sh:datatype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xsd:string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 #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CharacterString</a:t>
            </a: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sh:node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inspire-shape:FreeText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sh:minCount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1;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sh:maxCount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1;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inspire-meta:isoref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"360.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";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inspire-meta:xpath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identificationInfo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[1]/*/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citation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/*/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title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";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skos:example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"SPI: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Standardized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Precipitation</a:t>
            </a: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 Index";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ts val="1040"/>
              </a:lnSpc>
            </a:pPr>
            <a:r>
              <a:rPr lang="nl-NL" sz="1200" dirty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</a:p>
          <a:p>
            <a:pPr>
              <a:lnSpc>
                <a:spcPts val="1040"/>
              </a:lnSpc>
            </a:pPr>
            <a:endParaRPr lang="nl-NL" sz="12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7C2F72-48E2-D241-844A-4FED97AA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43" y="4308096"/>
            <a:ext cx="8897257" cy="2485065"/>
          </a:xfrm>
          <a:prstGeom prst="rect">
            <a:avLst/>
          </a:prstGeom>
        </p:spPr>
      </p:pic>
      <p:grpSp>
        <p:nvGrpSpPr>
          <p:cNvPr id="8" name="Groep 7">
            <a:extLst>
              <a:ext uri="{FF2B5EF4-FFF2-40B4-BE49-F238E27FC236}">
                <a16:creationId xmlns:a16="http://schemas.microsoft.com/office/drawing/2014/main" id="{0E98D7B4-6740-9646-BFD5-539CC2CB70FB}"/>
              </a:ext>
            </a:extLst>
          </p:cNvPr>
          <p:cNvGrpSpPr/>
          <p:nvPr/>
        </p:nvGrpSpPr>
        <p:grpSpPr>
          <a:xfrm>
            <a:off x="1553026" y="1381859"/>
            <a:ext cx="2859317" cy="4168769"/>
            <a:chOff x="1553026" y="1381859"/>
            <a:chExt cx="2859317" cy="4168769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B951B01F-850C-3043-B5FB-9CD65A2E5DC8}"/>
                </a:ext>
              </a:extLst>
            </p:cNvPr>
            <p:cNvSpPr/>
            <p:nvPr/>
          </p:nvSpPr>
          <p:spPr>
            <a:xfrm>
              <a:off x="2953657" y="4967255"/>
              <a:ext cx="1458686" cy="583373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BE703024-2AED-9A4D-B295-8F0B72CA1435}"/>
                </a:ext>
              </a:extLst>
            </p:cNvPr>
            <p:cNvSpPr/>
            <p:nvPr/>
          </p:nvSpPr>
          <p:spPr>
            <a:xfrm>
              <a:off x="1553026" y="1381859"/>
              <a:ext cx="1458686" cy="583373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6370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F892C8-98D9-7E4B-B611-90D11A29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IDENTIFY PROBLEM AREAS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DC7071-E685-B544-9FAD-1491574F8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/>
              <a:t>URI </a:t>
            </a:r>
            <a:r>
              <a:rPr lang="nl-NL" b="1" dirty="0" err="1"/>
              <a:t>references</a:t>
            </a:r>
            <a:r>
              <a:rPr lang="nl-NL" b="1" dirty="0"/>
              <a:t> versus tekst</a:t>
            </a:r>
          </a:p>
          <a:p>
            <a:endParaRPr lang="nl-NL" b="1" dirty="0"/>
          </a:p>
          <a:p>
            <a:r>
              <a:rPr lang="nl-NL" b="1" dirty="0" err="1"/>
              <a:t>Codelists</a:t>
            </a:r>
            <a:r>
              <a:rPr lang="nl-NL" b="1" dirty="0"/>
              <a:t>: different </a:t>
            </a:r>
            <a:r>
              <a:rPr lang="nl-NL" b="1" dirty="0" err="1"/>
              <a:t>taxonomies</a:t>
            </a:r>
            <a:endParaRPr lang="nl-NL" b="1" dirty="0"/>
          </a:p>
          <a:p>
            <a:endParaRPr lang="nl-NL" b="1" dirty="0"/>
          </a:p>
          <a:p>
            <a:r>
              <a:rPr lang="nl-NL" b="1" dirty="0"/>
              <a:t>Missing information or more complex information </a:t>
            </a:r>
            <a:r>
              <a:rPr lang="nl-NL" b="1" dirty="0" err="1"/>
              <a:t>structures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98396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4191A-27CC-E14D-B668-5DEF31B7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WRAP UP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6A259C-A200-9644-8A33-573A79177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482011"/>
          </a:xfrm>
        </p:spPr>
        <p:txBody>
          <a:bodyPr>
            <a:normAutofit fontScale="92500" lnSpcReduction="10000"/>
          </a:bodyPr>
          <a:lstStyle/>
          <a:p>
            <a:r>
              <a:rPr lang="nl-NL" b="1" dirty="0"/>
              <a:t>We </a:t>
            </a:r>
            <a:r>
              <a:rPr lang="nl-NL" b="1" dirty="0" err="1"/>
              <a:t>should</a:t>
            </a:r>
            <a:r>
              <a:rPr lang="nl-NL" b="1" dirty="0"/>
              <a:t> have </a:t>
            </a:r>
            <a:r>
              <a:rPr lang="nl-NL" b="1" dirty="0" err="1"/>
              <a:t>one</a:t>
            </a:r>
            <a:r>
              <a:rPr lang="nl-NL" b="1" dirty="0"/>
              <a:t> metamodel </a:t>
            </a:r>
            <a:r>
              <a:rPr lang="nl-NL" b="1" dirty="0" err="1"/>
              <a:t>for</a:t>
            </a:r>
            <a:r>
              <a:rPr lang="nl-NL" b="1" dirty="0"/>
              <a:t> datasets, </a:t>
            </a:r>
            <a:r>
              <a:rPr lang="nl-NL" b="1" dirty="0" err="1"/>
              <a:t>applicable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multiple goals (</a:t>
            </a:r>
            <a:r>
              <a:rPr lang="nl-NL" b="1" dirty="0" err="1"/>
              <a:t>geospatial</a:t>
            </a:r>
            <a:r>
              <a:rPr lang="nl-NL" b="1" dirty="0"/>
              <a:t>, open, …);</a:t>
            </a:r>
          </a:p>
          <a:p>
            <a:endParaRPr lang="nl-NL" b="1" dirty="0"/>
          </a:p>
          <a:p>
            <a:r>
              <a:rPr lang="nl-NL" b="1" dirty="0"/>
              <a:t>Every metadata </a:t>
            </a:r>
            <a:r>
              <a:rPr lang="nl-NL" b="1" dirty="0" err="1"/>
              <a:t>specification</a:t>
            </a:r>
            <a:r>
              <a:rPr lang="nl-NL" b="1" dirty="0"/>
              <a:t> </a:t>
            </a:r>
            <a:r>
              <a:rPr lang="nl-NL" b="1" dirty="0" err="1"/>
              <a:t>should</a:t>
            </a:r>
            <a:r>
              <a:rPr lang="nl-NL" b="1" dirty="0"/>
              <a:t> have a machine </a:t>
            </a:r>
            <a:r>
              <a:rPr lang="nl-NL" b="1" dirty="0" err="1"/>
              <a:t>and</a:t>
            </a:r>
            <a:r>
              <a:rPr lang="nl-NL" b="1" dirty="0"/>
              <a:t> hum </a:t>
            </a:r>
            <a:r>
              <a:rPr lang="nl-NL" b="1" dirty="0" err="1"/>
              <a:t>an</a:t>
            </a:r>
            <a:r>
              <a:rPr lang="nl-NL" b="1" dirty="0"/>
              <a:t> </a:t>
            </a:r>
            <a:r>
              <a:rPr lang="nl-NL" b="1" dirty="0" err="1"/>
              <a:t>readable</a:t>
            </a:r>
            <a:r>
              <a:rPr lang="nl-NL" b="1" dirty="0"/>
              <a:t> </a:t>
            </a:r>
            <a:r>
              <a:rPr lang="nl-NL" b="1" dirty="0" err="1"/>
              <a:t>specification</a:t>
            </a:r>
            <a:r>
              <a:rPr lang="nl-NL" b="1" dirty="0"/>
              <a:t>;</a:t>
            </a:r>
          </a:p>
          <a:p>
            <a:endParaRPr lang="nl-NL" b="1" dirty="0"/>
          </a:p>
          <a:p>
            <a:r>
              <a:rPr lang="nl-NL" b="1" dirty="0"/>
              <a:t>SHACL is a </a:t>
            </a:r>
            <a:r>
              <a:rPr lang="nl-NL" b="1" dirty="0" err="1"/>
              <a:t>good</a:t>
            </a:r>
            <a:r>
              <a:rPr lang="nl-NL" b="1" dirty="0"/>
              <a:t> </a:t>
            </a:r>
            <a:r>
              <a:rPr lang="nl-NL" b="1" dirty="0" err="1"/>
              <a:t>candidate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specification</a:t>
            </a:r>
            <a:r>
              <a:rPr lang="nl-NL" b="1" dirty="0"/>
              <a:t> of these </a:t>
            </a:r>
            <a:r>
              <a:rPr lang="nl-NL" b="1" dirty="0" err="1"/>
              <a:t>metamodels</a:t>
            </a:r>
            <a:r>
              <a:rPr lang="nl-NL" b="1" dirty="0"/>
              <a:t> (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can</a:t>
            </a:r>
            <a:r>
              <a:rPr lang="nl-NL" b="1" dirty="0"/>
              <a:t> </a:t>
            </a:r>
            <a:r>
              <a:rPr lang="nl-NL" b="1" dirty="0" err="1"/>
              <a:t>be</a:t>
            </a:r>
            <a:r>
              <a:rPr lang="nl-NL" b="1" dirty="0"/>
              <a:t> </a:t>
            </a:r>
            <a:r>
              <a:rPr lang="nl-NL" b="1" dirty="0" err="1"/>
              <a:t>translated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some</a:t>
            </a:r>
            <a:r>
              <a:rPr lang="nl-NL" b="1" dirty="0"/>
              <a:t> effort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other</a:t>
            </a:r>
            <a:r>
              <a:rPr lang="nl-NL" b="1" dirty="0"/>
              <a:t> schema </a:t>
            </a:r>
            <a:r>
              <a:rPr lang="nl-NL" b="1" dirty="0" err="1"/>
              <a:t>specifications</a:t>
            </a:r>
            <a:r>
              <a:rPr lang="nl-NL" b="1" dirty="0"/>
              <a:t>, like </a:t>
            </a:r>
            <a:r>
              <a:rPr lang="nl-NL" b="1" dirty="0" err="1"/>
              <a:t>xsd</a:t>
            </a:r>
            <a:r>
              <a:rPr lang="nl-NL" b="1" dirty="0"/>
              <a:t> or </a:t>
            </a:r>
            <a:r>
              <a:rPr lang="nl-NL" b="1" dirty="0" err="1"/>
              <a:t>uml</a:t>
            </a:r>
            <a:r>
              <a:rPr lang="nl-NL" b="1" dirty="0"/>
              <a:t> class </a:t>
            </a:r>
            <a:r>
              <a:rPr lang="nl-NL" b="1" dirty="0" err="1"/>
              <a:t>diagrams</a:t>
            </a:r>
            <a:r>
              <a:rPr lang="nl-NL" b="1" dirty="0"/>
              <a:t>)</a:t>
            </a:r>
          </a:p>
          <a:p>
            <a:endParaRPr lang="nl-NL" b="1" dirty="0"/>
          </a:p>
          <a:p>
            <a:r>
              <a:rPr lang="nl-NL" b="1" dirty="0" err="1"/>
              <a:t>Getting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100% is hard, but </a:t>
            </a:r>
            <a:r>
              <a:rPr lang="nl-NL" b="1" dirty="0" err="1"/>
              <a:t>achievable</a:t>
            </a:r>
            <a:r>
              <a:rPr lang="nl-NL" b="1" dirty="0"/>
              <a:t> on – at </a:t>
            </a:r>
            <a:r>
              <a:rPr lang="nl-NL" b="1" dirty="0" err="1"/>
              <a:t>least</a:t>
            </a:r>
            <a:r>
              <a:rPr lang="nl-NL" b="1" dirty="0"/>
              <a:t> – a </a:t>
            </a:r>
            <a:r>
              <a:rPr lang="nl-NL" b="1" dirty="0" err="1"/>
              <a:t>national</a:t>
            </a:r>
            <a:r>
              <a:rPr lang="nl-NL" b="1" dirty="0"/>
              <a:t> level.</a:t>
            </a:r>
          </a:p>
          <a:p>
            <a:endParaRPr lang="nl-NL" b="1" dirty="0"/>
          </a:p>
          <a:p>
            <a:r>
              <a:rPr lang="nl-NL" b="1" dirty="0" err="1"/>
              <a:t>We’re</a:t>
            </a:r>
            <a:r>
              <a:rPr lang="nl-NL" b="1" dirty="0"/>
              <a:t> 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their</a:t>
            </a:r>
            <a:r>
              <a:rPr lang="nl-NL" b="1" dirty="0"/>
              <a:t> - </a:t>
            </a:r>
            <a:r>
              <a:rPr lang="nl-NL" b="1" dirty="0" err="1"/>
              <a:t>yet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74278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CDA7B3-7744-1544-9990-6699DA39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European Datasets are hot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5293E9A-B5F5-4542-AC5E-A5CC8006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6" y="2394857"/>
            <a:ext cx="4678988" cy="359228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D3D9582-3D86-0745-9CC2-8344A877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32" y="2394857"/>
            <a:ext cx="4754915" cy="359228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5219D945-6236-9941-BB4F-5EFF4A3BE81C}"/>
              </a:ext>
            </a:extLst>
          </p:cNvPr>
          <p:cNvSpPr txBox="1"/>
          <p:nvPr/>
        </p:nvSpPr>
        <p:spPr>
          <a:xfrm>
            <a:off x="556106" y="6139933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/>
              <a:t>https</a:t>
            </a:r>
            <a:r>
              <a:rPr lang="nl-NL" b="1" dirty="0"/>
              <a:t>://</a:t>
            </a:r>
            <a:r>
              <a:rPr lang="nl-NL" b="1" dirty="0" err="1"/>
              <a:t>www.europeandataportal.eu</a:t>
            </a:r>
            <a:endParaRPr lang="nl-NL" b="1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6CCF851-57D3-9E46-908A-A7F848603D75}"/>
              </a:ext>
            </a:extLst>
          </p:cNvPr>
          <p:cNvSpPr txBox="1"/>
          <p:nvPr/>
        </p:nvSpPr>
        <p:spPr>
          <a:xfrm>
            <a:off x="6448532" y="6139933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http://</a:t>
            </a:r>
            <a:r>
              <a:rPr lang="nl-NL" b="1" dirty="0" err="1"/>
              <a:t>inspire-geoportal.ec.europa.eu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3859752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7CDA7B3-7744-1544-9990-6699DA39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Dutch Datasets are hot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E75CA52-EA59-0549-A8D8-37298B11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88" y="2394857"/>
            <a:ext cx="4613202" cy="359228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F698751-6C60-5B41-97B7-28293B8A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6" y="2406046"/>
            <a:ext cx="4678988" cy="3581098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8BC88E9A-E630-A640-A9A3-4C7E8608F0EF}"/>
              </a:ext>
            </a:extLst>
          </p:cNvPr>
          <p:cNvSpPr/>
          <p:nvPr/>
        </p:nvSpPr>
        <p:spPr>
          <a:xfrm>
            <a:off x="556106" y="6151123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dirty="0" err="1"/>
              <a:t>https</a:t>
            </a:r>
            <a:r>
              <a:rPr lang="nl-NL" b="1" dirty="0"/>
              <a:t>://</a:t>
            </a:r>
            <a:r>
              <a:rPr lang="nl-NL" b="1" dirty="0" err="1"/>
              <a:t>data.overheid.nl</a:t>
            </a:r>
            <a:endParaRPr lang="nl-NL" b="1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37242D5-7B48-8C4A-919E-B69203AEB7D1}"/>
              </a:ext>
            </a:extLst>
          </p:cNvPr>
          <p:cNvSpPr/>
          <p:nvPr/>
        </p:nvSpPr>
        <p:spPr>
          <a:xfrm>
            <a:off x="6519388" y="6151123"/>
            <a:ext cx="4230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dirty="0" err="1"/>
              <a:t>https</a:t>
            </a:r>
            <a:r>
              <a:rPr lang="nl-NL" b="1" dirty="0"/>
              <a:t>://</a:t>
            </a:r>
            <a:r>
              <a:rPr lang="nl-NL" b="1" dirty="0" err="1"/>
              <a:t>www.nationaalgeoregister.nl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35772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C73F0-438A-BA41-ADFB-8E6A75B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METADATA STANDARDS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DCD87C3-781A-6643-B289-7694DDE4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6" y="2394857"/>
            <a:ext cx="4678988" cy="3592286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C654644-E5B7-9341-A26A-B04BBCCE6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32" y="2394857"/>
            <a:ext cx="4754915" cy="359228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8FACB43-F99A-ED4D-8638-967FEE816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74" y="2177143"/>
            <a:ext cx="4613202" cy="359228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5FAB781-41D5-1A4A-AE19-289295CA5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92" y="2188332"/>
            <a:ext cx="4678988" cy="358109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6A7FCFA9-3851-EB4D-8D74-95B8EB2BBC6B}"/>
              </a:ext>
            </a:extLst>
          </p:cNvPr>
          <p:cNvSpPr/>
          <p:nvPr/>
        </p:nvSpPr>
        <p:spPr>
          <a:xfrm>
            <a:off x="275771" y="1828800"/>
            <a:ext cx="11451772" cy="4499429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Afgeronde rechthoek 7">
            <a:extLst>
              <a:ext uri="{FF2B5EF4-FFF2-40B4-BE49-F238E27FC236}">
                <a16:creationId xmlns:a16="http://schemas.microsoft.com/office/drawing/2014/main" id="{0D5CBE68-937F-8E4F-9DDB-4BAB506233EB}"/>
              </a:ext>
            </a:extLst>
          </p:cNvPr>
          <p:cNvSpPr/>
          <p:nvPr/>
        </p:nvSpPr>
        <p:spPr>
          <a:xfrm>
            <a:off x="8360161" y="2995386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Inspire</a:t>
            </a:r>
            <a:r>
              <a:rPr lang="nl-NL" dirty="0"/>
              <a:t> MD TG v2.0</a:t>
            </a:r>
          </a:p>
        </p:txBody>
      </p:sp>
      <p:sp>
        <p:nvSpPr>
          <p:cNvPr id="9" name="Afgeronde rechthoek 8">
            <a:extLst>
              <a:ext uri="{FF2B5EF4-FFF2-40B4-BE49-F238E27FC236}">
                <a16:creationId xmlns:a16="http://schemas.microsoft.com/office/drawing/2014/main" id="{0063C64C-F0CF-E64B-9CD4-0BDEF4B746F6}"/>
              </a:ext>
            </a:extLst>
          </p:cNvPr>
          <p:cNvSpPr/>
          <p:nvPr/>
        </p:nvSpPr>
        <p:spPr>
          <a:xfrm>
            <a:off x="7424914" y="4209143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MD NL 19115 v2.0.0</a:t>
            </a:r>
          </a:p>
        </p:txBody>
      </p:sp>
      <p:sp>
        <p:nvSpPr>
          <p:cNvPr id="10" name="Afgeronde rechthoek 9">
            <a:extLst>
              <a:ext uri="{FF2B5EF4-FFF2-40B4-BE49-F238E27FC236}">
                <a16:creationId xmlns:a16="http://schemas.microsoft.com/office/drawing/2014/main" id="{CF05C773-8142-2645-BBD0-A4DDE369D27A}"/>
              </a:ext>
            </a:extLst>
          </p:cNvPr>
          <p:cNvSpPr/>
          <p:nvPr/>
        </p:nvSpPr>
        <p:spPr>
          <a:xfrm>
            <a:off x="6853437" y="1886857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ISO 19115:2003</a:t>
            </a:r>
          </a:p>
        </p:txBody>
      </p:sp>
      <p:sp>
        <p:nvSpPr>
          <p:cNvPr id="11" name="Afgeronde rechthoek 10">
            <a:extLst>
              <a:ext uri="{FF2B5EF4-FFF2-40B4-BE49-F238E27FC236}">
                <a16:creationId xmlns:a16="http://schemas.microsoft.com/office/drawing/2014/main" id="{169CAA0F-BCC8-9643-98FE-DC850BA0133B}"/>
              </a:ext>
            </a:extLst>
          </p:cNvPr>
          <p:cNvSpPr/>
          <p:nvPr/>
        </p:nvSpPr>
        <p:spPr>
          <a:xfrm>
            <a:off x="2016406" y="1886857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W3c DCAT 1.0</a:t>
            </a:r>
          </a:p>
        </p:txBody>
      </p:sp>
      <p:sp>
        <p:nvSpPr>
          <p:cNvPr id="12" name="Afgeronde rechthoek 11">
            <a:extLst>
              <a:ext uri="{FF2B5EF4-FFF2-40B4-BE49-F238E27FC236}">
                <a16:creationId xmlns:a16="http://schemas.microsoft.com/office/drawing/2014/main" id="{FAA145A2-5E98-E244-87B8-EFDC1A77E57D}"/>
              </a:ext>
            </a:extLst>
          </p:cNvPr>
          <p:cNvSpPr/>
          <p:nvPr/>
        </p:nvSpPr>
        <p:spPr>
          <a:xfrm>
            <a:off x="1192583" y="2986618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DCAT-AP-EU v1.1</a:t>
            </a:r>
          </a:p>
        </p:txBody>
      </p:sp>
      <p:sp>
        <p:nvSpPr>
          <p:cNvPr id="13" name="Afgeronde rechthoek 12">
            <a:extLst>
              <a:ext uri="{FF2B5EF4-FFF2-40B4-BE49-F238E27FC236}">
                <a16:creationId xmlns:a16="http://schemas.microsoft.com/office/drawing/2014/main" id="{BD03EFBA-A20D-1A48-8BB3-7969D64A33A8}"/>
              </a:ext>
            </a:extLst>
          </p:cNvPr>
          <p:cNvSpPr/>
          <p:nvPr/>
        </p:nvSpPr>
        <p:spPr>
          <a:xfrm>
            <a:off x="1473896" y="4450188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DCAT-AP-NL v1.1</a:t>
            </a:r>
          </a:p>
        </p:txBody>
      </p:sp>
      <p:sp>
        <p:nvSpPr>
          <p:cNvPr id="14" name="Afgeronde rechthoek 13">
            <a:extLst>
              <a:ext uri="{FF2B5EF4-FFF2-40B4-BE49-F238E27FC236}">
                <a16:creationId xmlns:a16="http://schemas.microsoft.com/office/drawing/2014/main" id="{7EBF9C77-3709-7344-8994-42247BC6E1ED}"/>
              </a:ext>
            </a:extLst>
          </p:cNvPr>
          <p:cNvSpPr/>
          <p:nvPr/>
        </p:nvSpPr>
        <p:spPr>
          <a:xfrm>
            <a:off x="4811485" y="3280228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GeoDCAT</a:t>
            </a:r>
            <a:r>
              <a:rPr lang="nl-NL" dirty="0"/>
              <a:t> AP 1.0.1</a:t>
            </a:r>
          </a:p>
        </p:txBody>
      </p:sp>
      <p:sp>
        <p:nvSpPr>
          <p:cNvPr id="15" name="Afgeronde rechthoek 14">
            <a:extLst>
              <a:ext uri="{FF2B5EF4-FFF2-40B4-BE49-F238E27FC236}">
                <a16:creationId xmlns:a16="http://schemas.microsoft.com/office/drawing/2014/main" id="{E02B9A43-CEDE-AF4F-B9FF-C49EEC1F27F2}"/>
              </a:ext>
            </a:extLst>
          </p:cNvPr>
          <p:cNvSpPr/>
          <p:nvPr/>
        </p:nvSpPr>
        <p:spPr>
          <a:xfrm>
            <a:off x="260177" y="147992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RDF </a:t>
            </a:r>
            <a:r>
              <a:rPr lang="nl-NL" dirty="0" err="1"/>
              <a:t>Linked</a:t>
            </a:r>
            <a:r>
              <a:rPr lang="nl-NL" dirty="0"/>
              <a:t> Data</a:t>
            </a:r>
          </a:p>
        </p:txBody>
      </p:sp>
      <p:sp>
        <p:nvSpPr>
          <p:cNvPr id="16" name="Afgeronde rechthoek 15">
            <a:extLst>
              <a:ext uri="{FF2B5EF4-FFF2-40B4-BE49-F238E27FC236}">
                <a16:creationId xmlns:a16="http://schemas.microsoft.com/office/drawing/2014/main" id="{B9B88FBF-9A10-B34D-9B02-CADF9D49FCF3}"/>
              </a:ext>
            </a:extLst>
          </p:cNvPr>
          <p:cNvSpPr/>
          <p:nvPr/>
        </p:nvSpPr>
        <p:spPr>
          <a:xfrm>
            <a:off x="9506923" y="160065"/>
            <a:ext cx="2380344" cy="79828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115806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748CE-7735-2B4A-8DD2-1C1A8E36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IT GETS WORSE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94FCBA5-8F5A-FF4B-B86A-7508B539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8" y="1955798"/>
            <a:ext cx="12033022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84FF7-B00D-8348-87DB-CA538ED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IT’S EVEN WORSE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080E021-524A-D745-AC0D-07DC2A7A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7" y="2177143"/>
            <a:ext cx="3080703" cy="36068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937AC83-D2E0-014B-84C1-C62BB1193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66" y="2177143"/>
            <a:ext cx="2994180" cy="36068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1040EFA-7F87-044B-B1D0-350BB2B965B9}"/>
              </a:ext>
            </a:extLst>
          </p:cNvPr>
          <p:cNvSpPr txBox="1"/>
          <p:nvPr/>
        </p:nvSpPr>
        <p:spPr>
          <a:xfrm>
            <a:off x="4135666" y="590368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30 pages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012CD2A-C05A-8E40-9EC2-48D6653D07ED}"/>
              </a:ext>
            </a:extLst>
          </p:cNvPr>
          <p:cNvSpPr txBox="1"/>
          <p:nvPr/>
        </p:nvSpPr>
        <p:spPr>
          <a:xfrm>
            <a:off x="641677" y="5903685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178 pages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13C0327-CB89-7347-BA5D-ACCBE896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494" y="1830049"/>
            <a:ext cx="2503764" cy="200851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7760390-6314-E04C-9E87-CC9FD3EBB990}"/>
              </a:ext>
            </a:extLst>
          </p:cNvPr>
          <p:cNvSpPr txBox="1"/>
          <p:nvPr/>
        </p:nvSpPr>
        <p:spPr>
          <a:xfrm>
            <a:off x="7917494" y="386278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~60 pages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A172E0C-10AE-3B4C-B289-0831601A2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226" y="4418351"/>
            <a:ext cx="2497974" cy="169778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D118BD2C-7257-6746-9DC5-6DC3C8287497}"/>
              </a:ext>
            </a:extLst>
          </p:cNvPr>
          <p:cNvSpPr txBox="1"/>
          <p:nvPr/>
        </p:nvSpPr>
        <p:spPr>
          <a:xfrm>
            <a:off x="8905561" y="619951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~30 pages</a:t>
            </a:r>
          </a:p>
        </p:txBody>
      </p:sp>
    </p:spTree>
    <p:extLst>
      <p:ext uri="{BB962C8B-B14F-4D97-AF65-F5344CB8AC3E}">
        <p14:creationId xmlns:p14="http://schemas.microsoft.com/office/powerpoint/2010/main" val="1429949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37A18039-1B05-8A4A-A4AA-26D345FBE70F}"/>
              </a:ext>
            </a:extLst>
          </p:cNvPr>
          <p:cNvSpPr txBox="1"/>
          <p:nvPr/>
        </p:nvSpPr>
        <p:spPr>
          <a:xfrm>
            <a:off x="3947886" y="2815771"/>
            <a:ext cx="4118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dirty="0"/>
              <a:t>/DIFF ??</a:t>
            </a:r>
          </a:p>
        </p:txBody>
      </p:sp>
    </p:spTree>
    <p:extLst>
      <p:ext uri="{BB962C8B-B14F-4D97-AF65-F5344CB8AC3E}">
        <p14:creationId xmlns:p14="http://schemas.microsoft.com/office/powerpoint/2010/main" val="264225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39035E26-621B-D849-9CC9-EB6C7FF3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47" y="4412344"/>
            <a:ext cx="2618806" cy="203925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8EBDCF1B-3B26-6746-A330-F5E3C920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340" y="4412344"/>
            <a:ext cx="2664452" cy="203925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E5A0218-9C84-1149-9FE5-9A6047A1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047" y="1845277"/>
            <a:ext cx="2689260" cy="203170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10EBB1D-2683-E645-AF87-6A163E8C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DATASET?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A548F2F-6A47-4B42-A35C-AF63FF39C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569" y="1789036"/>
            <a:ext cx="2646317" cy="2031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DD9DCB2-11A3-B44C-BA7B-915447E28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3866" y="355962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F2170A-69E5-CE44-BA10-2B3855CC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Ambition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ACD994-DE6D-B24C-8E28-53A8C22AE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sz="2400" b="1" dirty="0" err="1"/>
              <a:t>One</a:t>
            </a:r>
            <a:r>
              <a:rPr lang="nl-NL" sz="2400" b="1" dirty="0"/>
              <a:t> </a:t>
            </a:r>
            <a:r>
              <a:rPr lang="nl-NL" sz="2400" b="1" dirty="0" err="1"/>
              <a:t>unique</a:t>
            </a:r>
            <a:r>
              <a:rPr lang="nl-NL" sz="2400" b="1" dirty="0"/>
              <a:t> source </a:t>
            </a:r>
            <a:r>
              <a:rPr lang="nl-NL" sz="2400" b="1" dirty="0" err="1"/>
              <a:t>for</a:t>
            </a:r>
            <a:r>
              <a:rPr lang="nl-NL" sz="2400" b="1" dirty="0"/>
              <a:t> metadata of </a:t>
            </a:r>
            <a:r>
              <a:rPr lang="nl-NL" sz="2400" b="1" dirty="0" err="1"/>
              <a:t>any</a:t>
            </a:r>
            <a:r>
              <a:rPr lang="nl-NL" sz="2400" b="1" dirty="0"/>
              <a:t> </a:t>
            </a:r>
            <a:r>
              <a:rPr lang="nl-NL" sz="2400" b="1" dirty="0" err="1"/>
              <a:t>particular</a:t>
            </a:r>
            <a:r>
              <a:rPr lang="nl-NL" sz="2400" b="1" dirty="0"/>
              <a:t> dataset</a:t>
            </a:r>
          </a:p>
          <a:p>
            <a:pPr marL="457200" indent="-457200">
              <a:buFont typeface="+mj-lt"/>
              <a:buAutoNum type="arabicPeriod"/>
            </a:pPr>
            <a:endParaRPr lang="nl-NL" sz="2400" b="1" dirty="0"/>
          </a:p>
          <a:p>
            <a:pPr marL="457200" indent="-457200">
              <a:buFont typeface="+mj-lt"/>
              <a:buAutoNum type="arabicPeriod"/>
            </a:pPr>
            <a:r>
              <a:rPr lang="nl-NL" sz="2400" b="1" dirty="0"/>
              <a:t>Source </a:t>
            </a:r>
            <a:r>
              <a:rPr lang="nl-NL" sz="2400" b="1" dirty="0" err="1"/>
              <a:t>might</a:t>
            </a:r>
            <a:r>
              <a:rPr lang="nl-NL" sz="2400" b="1" dirty="0"/>
              <a:t> </a:t>
            </a:r>
            <a:r>
              <a:rPr lang="nl-NL" sz="2400" b="1" dirty="0" err="1"/>
              <a:t>be</a:t>
            </a:r>
            <a:r>
              <a:rPr lang="nl-NL" sz="2400" b="1" dirty="0"/>
              <a:t> RDF-</a:t>
            </a:r>
            <a:r>
              <a:rPr lang="nl-NL" sz="2400" b="1" dirty="0" err="1"/>
              <a:t>oriented</a:t>
            </a:r>
            <a:r>
              <a:rPr lang="nl-NL" sz="2400" b="1" dirty="0"/>
              <a:t> or XML-</a:t>
            </a:r>
            <a:r>
              <a:rPr lang="nl-NL" sz="2400" b="1" dirty="0" err="1"/>
              <a:t>oriented</a:t>
            </a:r>
            <a:r>
              <a:rPr lang="nl-NL" sz="2400" b="1" dirty="0"/>
              <a:t> (</a:t>
            </a:r>
            <a:r>
              <a:rPr lang="nl-NL" sz="2400" b="1" dirty="0" err="1"/>
              <a:t>it</a:t>
            </a:r>
            <a:r>
              <a:rPr lang="nl-NL" sz="2400" b="1" dirty="0"/>
              <a:t> </a:t>
            </a:r>
            <a:r>
              <a:rPr lang="nl-NL" sz="2400" b="1" dirty="0" err="1"/>
              <a:t>should</a:t>
            </a:r>
            <a:r>
              <a:rPr lang="nl-NL" sz="2400" b="1" dirty="0"/>
              <a:t> </a:t>
            </a:r>
            <a:r>
              <a:rPr lang="nl-NL" sz="2400" b="1" dirty="0" err="1"/>
              <a:t>not</a:t>
            </a:r>
            <a:r>
              <a:rPr lang="nl-NL" sz="2400" b="1" dirty="0"/>
              <a:t> matter)</a:t>
            </a:r>
          </a:p>
          <a:p>
            <a:pPr marL="457200" indent="-457200">
              <a:buFont typeface="+mj-lt"/>
              <a:buAutoNum type="arabicPeriod"/>
            </a:pPr>
            <a:endParaRPr lang="nl-NL" sz="2400" b="1" dirty="0"/>
          </a:p>
          <a:p>
            <a:pPr marL="457200" indent="-457200">
              <a:buFont typeface="+mj-lt"/>
              <a:buAutoNum type="arabicPeriod"/>
            </a:pPr>
            <a:r>
              <a:rPr lang="nl-NL" sz="2400" b="1" dirty="0"/>
              <a:t>Machine &amp; Human </a:t>
            </a:r>
            <a:r>
              <a:rPr lang="nl-NL" sz="2400" b="1" dirty="0" err="1"/>
              <a:t>readable</a:t>
            </a:r>
            <a:r>
              <a:rPr lang="nl-NL" sz="2400" b="1" dirty="0"/>
              <a:t> metamodel </a:t>
            </a:r>
            <a:r>
              <a:rPr lang="nl-NL" sz="2400" b="1" dirty="0" err="1"/>
              <a:t>specification</a:t>
            </a:r>
            <a:r>
              <a:rPr lang="nl-NL" sz="2400" b="1" dirty="0"/>
              <a:t> (</a:t>
            </a:r>
            <a:r>
              <a:rPr lang="nl-NL" sz="2400" b="1" dirty="0" err="1"/>
              <a:t>not</a:t>
            </a:r>
            <a:r>
              <a:rPr lang="nl-NL" sz="2400" b="1" dirty="0"/>
              <a:t> a PDF)</a:t>
            </a:r>
          </a:p>
          <a:p>
            <a:pPr marL="457200" indent="-457200">
              <a:buFont typeface="+mj-lt"/>
              <a:buAutoNum type="arabicPeriod"/>
            </a:pPr>
            <a:endParaRPr lang="nl-NL" sz="2400" b="1" dirty="0"/>
          </a:p>
          <a:p>
            <a:pPr marL="457200" indent="-457200">
              <a:buFont typeface="+mj-lt"/>
              <a:buAutoNum type="arabicPeriod"/>
            </a:pPr>
            <a:r>
              <a:rPr lang="nl-NL" sz="2400" b="1" dirty="0" err="1"/>
              <a:t>Enabling</a:t>
            </a:r>
            <a:r>
              <a:rPr lang="nl-NL" sz="2400" b="1" dirty="0"/>
              <a:t> machine </a:t>
            </a:r>
            <a:r>
              <a:rPr lang="nl-NL" sz="2400" b="1" dirty="0" err="1"/>
              <a:t>translatable</a:t>
            </a:r>
            <a:r>
              <a:rPr lang="nl-NL" sz="2400" b="1" dirty="0"/>
              <a:t> metadata </a:t>
            </a:r>
            <a:r>
              <a:rPr lang="nl-NL" sz="2400" b="1" dirty="0" err="1"/>
              <a:t>between</a:t>
            </a:r>
            <a:r>
              <a:rPr lang="nl-NL" sz="2400" b="1" dirty="0"/>
              <a:t> </a:t>
            </a:r>
            <a:r>
              <a:rPr lang="nl-NL" sz="2400" b="1" dirty="0" err="1"/>
              <a:t>standards</a:t>
            </a:r>
            <a:r>
              <a:rPr lang="nl-NL" sz="2400" b="1" dirty="0"/>
              <a:t> </a:t>
            </a:r>
            <a:r>
              <a:rPr lang="nl-NL" sz="2400" b="1" dirty="0" err="1"/>
              <a:t>and</a:t>
            </a:r>
            <a:r>
              <a:rPr lang="nl-NL" sz="2400" b="1" dirty="0"/>
              <a:t> </a:t>
            </a:r>
            <a:r>
              <a:rPr lang="nl-NL" sz="2400" b="1" dirty="0" err="1"/>
              <a:t>catalogues</a:t>
            </a:r>
            <a:endParaRPr lang="nl-NL" sz="2400" b="1" dirty="0"/>
          </a:p>
          <a:p>
            <a:pPr marL="457200" indent="-457200">
              <a:buFont typeface="+mj-lt"/>
              <a:buAutoNum type="arabicPeriod"/>
            </a:pPr>
            <a:endParaRPr lang="nl-NL" sz="2400" b="1" dirty="0"/>
          </a:p>
          <a:p>
            <a:pPr marL="457200" indent="-457200">
              <a:buFont typeface="+mj-lt"/>
              <a:buAutoNum type="arabicPeriod"/>
            </a:pPr>
            <a:endParaRPr lang="nl-NL" sz="2400" b="1" dirty="0"/>
          </a:p>
        </p:txBody>
      </p:sp>
    </p:spTree>
    <p:extLst>
      <p:ext uri="{BB962C8B-B14F-4D97-AF65-F5344CB8AC3E}">
        <p14:creationId xmlns:p14="http://schemas.microsoft.com/office/powerpoint/2010/main" val="1072998811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Condensspo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Condensspo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densspo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{831C00D0-87A9-554A-8937-287B6B337D2F}tf10001079</Template>
  <TotalTime>102</TotalTime>
  <Words>440</Words>
  <Application>Microsoft Macintosh PowerPoint</Application>
  <PresentationFormat>Breedbeeld</PresentationFormat>
  <Paragraphs>95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Lucida Console</vt:lpstr>
      <vt:lpstr>Condensspoor</vt:lpstr>
      <vt:lpstr>Dutch best practice </vt:lpstr>
      <vt:lpstr>European Datasets are hot</vt:lpstr>
      <vt:lpstr>Dutch Datasets are hot</vt:lpstr>
      <vt:lpstr>METADATA STANDARDS</vt:lpstr>
      <vt:lpstr>IT GETS WORSE</vt:lpstr>
      <vt:lpstr>IT’S EVEN WORSE</vt:lpstr>
      <vt:lpstr>PowerPoint-presentatie</vt:lpstr>
      <vt:lpstr>One DATASET?</vt:lpstr>
      <vt:lpstr>Ambition</vt:lpstr>
      <vt:lpstr>APROACH</vt:lpstr>
      <vt:lpstr>SHACL</vt:lpstr>
      <vt:lpstr>Compare</vt:lpstr>
      <vt:lpstr>IDENTIFY PROBLEM AREAS</vt:lpstr>
      <vt:lpstr>WRAP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Dutch best practice </dc:title>
  <dc:creator>Brattinga, Marco</dc:creator>
  <cp:lastModifiedBy>Brattinga, Marco</cp:lastModifiedBy>
  <cp:revision>11</cp:revision>
  <dcterms:created xsi:type="dcterms:W3CDTF">2018-09-20T19:13:02Z</dcterms:created>
  <dcterms:modified xsi:type="dcterms:W3CDTF">2018-09-21T07:39:17Z</dcterms:modified>
</cp:coreProperties>
</file>